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6" r:id="rId17"/>
    <p:sldId id="259" r:id="rId5"/>
    <p:sldId id="260" r:id="rId6"/>
    <p:sldId id="267" r:id="rId18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  <Relationship Id="rId17" Type="http://schemas.openxmlformats.org/officeDocument/2006/relationships/slide" Target="slides/slide11.xml"/>
  <Relationship Id="rId18" Type="http://schemas.openxmlformats.org/officeDocument/2006/relationships/slide" Target="slides/slide12.xml"/>
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B2430"/>
                </a:solidFill>
                <a:latin typeface="Georgia"/>
              </a:defRPr>
            </a:pPr>
            <a:r>
              <a:rPr sz="1400" b="0" i="0" u="none" strike="noStrike">
                <a:solidFill>
                  <a:srgbClr val="1B2430"/>
                </a:solidFill>
                <a:latin typeface="Georgia"/>
              </a:rPr>
              <a:t>Revenue ($M)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0F6E6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B243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Year 1</c:v>
                  </c:pt>
                  <c:pt idx="1">
                    <c:v>Year 2</c:v>
                  </c:pt>
                  <c:pt idx="2">
                    <c:v>Year 3</c:v>
                  </c:pt>
                  <c:pt idx="3">
                    <c:v>Year 4</c:v>
                  </c:pt>
                  <c:pt idx="4">
                    <c:v>Year 5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0.24</c:v>
                </c:pt>
                <c:pt idx="1">
                  <c:v>4.95</c:v>
                </c:pt>
                <c:pt idx="2">
                  <c:v>31.9</c:v>
                </c:pt>
                <c:pt idx="3">
                  <c:v>92</c:v>
                </c:pt>
                <c:pt idx="4">
                  <c:v>191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B243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CE3E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4F4F"/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-2286000"/>
            <a:ext cx="6400800" cy="6400800"/>
          </a:xfrm>
          <a:prstGeom prst="ellipse">
            <a:avLst/>
          </a:prstGeom>
          <a:solidFill>
            <a:srgbClr val="0F6E6E">
              <a:alpha val="4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2286000" y="4114800"/>
            <a:ext cx="5486400" cy="5486400"/>
          </a:xfrm>
          <a:prstGeom prst="ellipse">
            <a:avLst/>
          </a:prstGeom>
          <a:solidFill>
            <a:srgbClr val="0F6E6E">
              <a:alpha val="30000"/>
            </a:srgbClr>
          </a:solidFill>
          <a:ln/>
        </p:spPr>
      </p:sp>
      <p:pic>
        <p:nvPicPr>
          <p:cNvPr id="5" name="Image 0" descr="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2743200" cy="914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2331720"/>
            <a:ext cx="9601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AI-Powered Clinical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 Support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39776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FE3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Physician-supervised B2B software for independent physicians, group practices, and health systems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40080" y="5943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C6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Investor Overview  —  2026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686800" y="59436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7FB0A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Confidential — not for distribution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Diagnostic error and prescribing gaps cost hundreds of thousands of lives every year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520440" cy="3200400"/>
          </a:xfrm>
          <a:prstGeom prst="roundRect">
            <a:avLst>
              <a:gd name="adj" fmla="val 2286"/>
            </a:avLst>
          </a:prstGeom>
          <a:solidFill>
            <a:srgbClr val="F2F6F5"/>
          </a:solidFill>
          <a:ln/>
          <a:effectLst>
            <a:outerShdw sx="100000" sy="100000" kx="0" ky="0" algn="bl" rotWithShape="0" blurRad="76200" dist="25400" dir="5400000">
              <a:srgbClr val="8C9A97">
                <a:alpha val="2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224028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795,000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77240" y="310896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U.S. deaths or permanent disabilities annually linked to diagnostic error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466344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Newman-Toker et al., BMJ Quality &amp; Safety, 2024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389120" y="1965960"/>
            <a:ext cx="3520440" cy="3200400"/>
          </a:xfrm>
          <a:prstGeom prst="roundRect">
            <a:avLst>
              <a:gd name="adj" fmla="val 2286"/>
            </a:avLst>
          </a:prstGeom>
          <a:solidFill>
            <a:srgbClr val="F2F6F5"/>
          </a:solidFill>
          <a:ln/>
          <a:effectLst>
            <a:outerShdw sx="100000" sy="100000" kx="0" ky="0" algn="bl" rotWithShape="0" blurRad="76200" dist="25400" dir="5400000">
              <a:srgbClr val="8C9A97">
                <a:alpha val="2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17720" y="224028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62.5%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617720" y="310896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Individual diagnostic accuracy on standardized cases — rising to 85.6% with collaborative review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17720" y="466344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Barnett et al., JAMA Network Open, 2019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229600" y="1965960"/>
            <a:ext cx="3520440" cy="3200400"/>
          </a:xfrm>
          <a:prstGeom prst="roundRect">
            <a:avLst>
              <a:gd name="adj" fmla="val 2286"/>
            </a:avLst>
          </a:prstGeom>
          <a:solidFill>
            <a:srgbClr val="F2F6F5"/>
          </a:solidFill>
          <a:ln/>
          <a:effectLst>
            <a:outerShdw sx="100000" sy="100000" kx="0" ky="0" algn="bl" rotWithShape="0" blurRad="76200" dist="25400" dir="5400000">
              <a:srgbClr val="8C9A97">
                <a:alpha val="2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458200" y="224028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125,000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8458200" y="3108960"/>
            <a:ext cx="3063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U.S. deaths annually from medication non-adherence, plus $100–300B in avoidable costs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58200" y="4663440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CDC / peer-reviewed pharmacy literature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562356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Both problems point to the same underlying gap: prescribing and diagnostic decisions that aren’t adequately personalized, reviewed, or cross-checked at the point of care.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platform, four integrated capabilities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074920" cy="1783080"/>
          </a:xfrm>
          <a:prstGeom prst="roundRect">
            <a:avLst>
              <a:gd name="adj" fmla="val 3590"/>
            </a:avLst>
          </a:prstGeom>
          <a:solidFill>
            <a:srgbClr val="F2F6F5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874520"/>
            <a:ext cx="73152" cy="1783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39112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Ranked Differential Diagnosis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496312"/>
            <a:ext cx="4526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Reviews full patient history and longitudinal data before the visit to surface a ranked, explainable list of possible diagnoses.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89320" y="1874520"/>
            <a:ext cx="5074920" cy="1783080"/>
          </a:xfrm>
          <a:prstGeom prst="roundRect">
            <a:avLst>
              <a:gd name="adj" fmla="val 3590"/>
            </a:avLst>
          </a:prstGeom>
          <a:solidFill>
            <a:srgbClr val="F2F6F5"/>
          </a:solidFill>
          <a:ln/>
        </p:spPr>
      </p:sp>
      <p:sp>
        <p:nvSpPr>
          <p:cNvPr id="9" name="Shape 7"/>
          <p:cNvSpPr/>
          <p:nvPr/>
        </p:nvSpPr>
        <p:spPr>
          <a:xfrm>
            <a:off x="5989320" y="1874520"/>
            <a:ext cx="73152" cy="1783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263640" y="2039112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Comprehensive Medication Analysis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263640" y="2496312"/>
            <a:ext cx="4526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Cross-references the full drug list against symptoms and against every other medication — flagging interactions, therapeutic duplication, and polypharmacy burden.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931920"/>
            <a:ext cx="5074920" cy="1783080"/>
          </a:xfrm>
          <a:prstGeom prst="roundRect">
            <a:avLst>
              <a:gd name="adj" fmla="val 3590"/>
            </a:avLst>
          </a:prstGeom>
          <a:solidFill>
            <a:srgbClr val="F2F6F5"/>
          </a:solidFill>
          <a:ln/>
        </p:spPr>
      </p:sp>
      <p:sp>
        <p:nvSpPr>
          <p:cNvPr id="13" name="Shape 11"/>
          <p:cNvSpPr/>
          <p:nvPr/>
        </p:nvSpPr>
        <p:spPr>
          <a:xfrm>
            <a:off x="548640" y="3931920"/>
            <a:ext cx="73152" cy="1783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096512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Personalized Baseline Trending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" y="4553712"/>
            <a:ext cx="4526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Tracks each patient against their own historical baseline, not just population norms, to catch meaningful change earlier.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989320" y="3931920"/>
            <a:ext cx="5074920" cy="1783080"/>
          </a:xfrm>
          <a:prstGeom prst="roundRect">
            <a:avLst>
              <a:gd name="adj" fmla="val 3590"/>
            </a:avLst>
          </a:prstGeom>
          <a:solidFill>
            <a:srgbClr val="F2F6F5"/>
          </a:solidFill>
          <a:ln/>
        </p:spPr>
      </p:sp>
      <p:sp>
        <p:nvSpPr>
          <p:cNvPr id="17" name="Shape 15"/>
          <p:cNvSpPr/>
          <p:nvPr/>
        </p:nvSpPr>
        <p:spPr>
          <a:xfrm>
            <a:off x="5989320" y="3931920"/>
            <a:ext cx="73152" cy="1783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6263640" y="4096512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Treatment Effectiveness Comparison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63640" y="4553712"/>
            <a:ext cx="4526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Compares how well current treatment is actually working for that patient’s genetics and history, and surfaces real alternatives.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48640" y="598932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physician reviews, edits, and approves every recommendation — the platform never diagnoses, prescribes, or acts independently.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 DEEP DIVE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Medication analysis, in detail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64240" cy="786384"/>
          </a:xfrm>
          <a:prstGeom prst="rect">
            <a:avLst/>
          </a:prstGeom>
          <a:solidFill>
            <a:srgbClr val="F2F6F5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947672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Verified medication list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794760" y="194767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Reconciles patient-reported drugs against pharmacy dispensing and PBM claims — closing a gap present in an estimated 77% of patients relying on self-report alone.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77240" y="2734056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Interaction &amp; duplication flagging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794760" y="273405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Flags potential drug-drug interactions and therapeutic duplication (multiple drugs treating the same condition unnecessarily).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447288"/>
            <a:ext cx="11064240" cy="786384"/>
          </a:xfrm>
          <a:prstGeom prst="rect">
            <a:avLst/>
          </a:prstGeom>
          <a:solidFill>
            <a:srgbClr val="F2F6F5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5204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Polypharmacy burden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794760" y="352044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Assesses cumulative risk as medication count rises — most combinations of 3+ drugs have no dedicated clinical trial data behind them.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77240" y="4306824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Medication-symptom correlation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794760" y="4306824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Surfaces when a presenting symptom may be a known side effect of an existing drug rather than a new condition.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5020056"/>
            <a:ext cx="11064240" cy="786384"/>
          </a:xfrm>
          <a:prstGeom prst="rect">
            <a:avLst/>
          </a:prstGeom>
          <a:solidFill>
            <a:srgbClr val="F2F6F5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5093208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Verified data sources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794760" y="509320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Grounded in real-time lookups against RxNorm and FDA drug labeling, not static reference tables.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5943600"/>
            <a:ext cx="11064240" cy="548640"/>
          </a:xfrm>
          <a:prstGeom prst="roundRect">
            <a:avLst>
              <a:gd name="adj" fmla="val 10000"/>
            </a:avLst>
          </a:prstGeom>
          <a:solidFill>
            <a:srgbClr val="FBF1E1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598932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4A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Scope: the platform deliberately does not generate dosage recommendations or dosing adjustments — a decision made for liability and regulatory reasons. It surfaces possibilities and flags concerns; it does not make prescribing decisions.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B2B-to-physician model is scaling fast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212080" cy="2286000"/>
          </a:xfrm>
          <a:prstGeom prst="roundRect">
            <a:avLst>
              <a:gd name="adj" fmla="val 3200"/>
            </a:avLst>
          </a:prstGeom>
          <a:solidFill>
            <a:srgbClr val="0A4F4F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9456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3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OpenEvidence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260604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$12B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68680" y="338328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valuation, Jan 2026 — ~$700M raised in the prior year, 40%+ of U.S. physicians using it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26480" y="1965960"/>
            <a:ext cx="5212080" cy="2286000"/>
          </a:xfrm>
          <a:prstGeom prst="roundRect">
            <a:avLst>
              <a:gd name="adj" fmla="val 3200"/>
            </a:avLst>
          </a:prstGeom>
          <a:solidFill>
            <a:srgbClr val="0A4F4F"/>
          </a:solidFill>
          <a:ln/>
        </p:spPr>
      </p:sp>
      <p:sp>
        <p:nvSpPr>
          <p:cNvPr id="9" name="Text 7"/>
          <p:cNvSpPr/>
          <p:nvPr/>
        </p:nvSpPr>
        <p:spPr>
          <a:xfrm>
            <a:off x="6446520" y="219456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3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Abridge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46520" y="260604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$5.3B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6446520" y="3383280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Series E valuation, June 2025 — nearly double its valuation four months earlier, plus a $316M extension in April 2026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45720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Pricing structured per active patient panel size (~$1–2 per patient/month) — a small fraction of even a single $160+ self-pay office visit.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validates both physician willingness to adopt AI-native clinical tools and investor appetite for the category at scale.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COMPETITIVE LANDSCAPE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structurally different, cross-modal position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2606040" cy="3291840"/>
          </a:xfrm>
          <a:prstGeom prst="roundRect">
            <a:avLst>
              <a:gd name="adj" fmla="val 2456"/>
            </a:avLst>
          </a:prstGeom>
          <a:solidFill>
            <a:srgbClr val="0A4F4F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2402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29260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Multi-modal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358444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Diagnosis + medication + genetics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4242816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Independent-physician focus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83280" y="2011680"/>
            <a:ext cx="2606040" cy="3291840"/>
          </a:xfrm>
          <a:prstGeom prst="roundRect">
            <a:avLst>
              <a:gd name="adj" fmla="val 2456"/>
            </a:avLst>
          </a:prstGeom>
          <a:solidFill>
            <a:srgbClr val="F2F6F5"/>
          </a:solidFill>
          <a:ln/>
        </p:spPr>
      </p:sp>
      <p:sp>
        <p:nvSpPr>
          <p:cNvPr id="10" name="Text 8"/>
          <p:cNvSpPr/>
          <p:nvPr/>
        </p:nvSpPr>
        <p:spPr>
          <a:xfrm>
            <a:off x="3566160" y="22402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Glass Health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566160" y="29260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Diagnosis-only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566160" y="358444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medication analysis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566160" y="4242816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baseline trending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217920" y="2011680"/>
            <a:ext cx="2606040" cy="3291840"/>
          </a:xfrm>
          <a:prstGeom prst="roundRect">
            <a:avLst>
              <a:gd name="adj" fmla="val 2456"/>
            </a:avLst>
          </a:prstGeom>
          <a:solidFill>
            <a:srgbClr val="F2F6F5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22402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 / LabCorp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0" y="29260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Single modality (labs)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0" y="358444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medication analysis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4242816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differential diagnosis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052560" y="2011680"/>
            <a:ext cx="2606040" cy="3291840"/>
          </a:xfrm>
          <a:prstGeom prst="roundRect">
            <a:avLst>
              <a:gd name="adj" fmla="val 2456"/>
            </a:avLst>
          </a:prstGeom>
          <a:solidFill>
            <a:srgbClr val="F2F6F5"/>
          </a:solidFill>
          <a:ln/>
        </p:spPr>
      </p:sp>
      <p:sp>
        <p:nvSpPr>
          <p:cNvPr id="20" name="Text 18"/>
          <p:cNvSpPr/>
          <p:nvPr/>
        </p:nvSpPr>
        <p:spPr>
          <a:xfrm>
            <a:off x="9235440" y="22402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CVS Health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235440" y="2926080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Single modality (pharmacy)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235440" y="3584448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differential diagnosis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235440" y="4242816"/>
            <a:ext cx="2240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Retail-channel focus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48640" y="553212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Each competitor analyzes a single data source in isolation. Tachyra combines labs, medications, history, and genetics — a harder-to-replicate position that widens over time as the audit-trail data compounds. The largest long-term question is native EHR incumbents (Epic, Oracle Health), addressed through a near-term focus on independent physicians and small practices, where incumbent tooling is least dominant today.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 DIFFERENTIATION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built today, and where the ambition points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4206240"/>
          </a:xfrm>
          <a:prstGeom prst="roundRect">
            <a:avLst>
              <a:gd name="adj" fmla="val 1522"/>
            </a:avLst>
          </a:prstGeom>
          <a:solidFill>
            <a:srgbClr val="F2F6F5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103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TODAY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48463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Audit-trail mechanism
</a:t>
            </a:r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physician approval, edit, and override is logged by design — the Company’s strongest real differentiation argument.
</a:t>
            </a:r>
            <a:pPr indent="0" marL="0">
              <a:lnSpc>
                <a:spcPts val="2000"/>
              </a:lnSpc>
              <a:buNone/>
            </a:pPr>
            <a:r>
              <a:rPr lang="en-US" sz="13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Multi-modal data foundation
</a:t>
            </a:r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Labs, medications, and history integrated together in the architecture from day one.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63640" y="1874520"/>
            <a:ext cx="5349240" cy="4206240"/>
          </a:xfrm>
          <a:prstGeom prst="roundRect">
            <a:avLst>
              <a:gd name="adj" fmla="val 1522"/>
            </a:avLst>
          </a:prstGeom>
          <a:solidFill>
            <a:srgbClr val="0A4F4F"/>
          </a:solidFill>
          <a:ln/>
        </p:spPr>
      </p:sp>
      <p:sp>
        <p:nvSpPr>
          <p:cNvPr id="8" name="Text 6"/>
          <p:cNvSpPr/>
          <p:nvPr/>
        </p:nvSpPr>
        <p:spPr>
          <a:xfrm>
            <a:off x="6537960" y="2103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CFE3E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AMBITION POINTS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37960" y="2606040"/>
            <a:ext cx="484632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Proprietary fine-tuning of specialized models as the audit trail accumulates real data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Interpretability as an ongoing research investment, beyond baseline explainability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Deeper multi-modal expansion into imaging and genomics at scale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Federated learning across practices without centralizing raw patient data (long-term)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SNAPSHOT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Illustrative 5-year plan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920240"/>
          <a:ext cx="640080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7315200" y="20116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Gross Margin (Y5)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7315200" y="23317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81%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315200" y="29260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EBITDA (Y5)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7315200" y="32461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$115.6M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315200" y="38404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Breakeven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315200" y="41605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315200" y="47548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5 physicians (bottoms-up)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315200" y="5074920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~12,000 (~2.6% of 464K target segment)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548640" y="626364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Illustrative planning estimates pending real-world validation from Phase 1–2 pilots — not a guarantee of performance.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ASK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two-step capital plan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4114800"/>
          </a:xfrm>
          <a:prstGeom prst="roundRect">
            <a:avLst>
              <a:gd name="adj" fmla="val 1556"/>
            </a:avLst>
          </a:prstGeom>
          <a:solidFill>
            <a:srgbClr val="0A4F4F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9456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Near-Term Raise (Now)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68680" y="288036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FC6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AMOUNT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68680" y="313639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$5M–$8M (target $6M)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365760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FC6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INSTRUMENT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391363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 / convertible note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8680" y="443484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FC6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8680" y="469087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 $20M–$30M; 15–20% discount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68680" y="521208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9FC6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OF PROCEEDS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68680" y="546811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 build, Phase 1–2 clinical validation, initial pilot cohort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63640" y="1920240"/>
            <a:ext cx="5349240" cy="4114800"/>
          </a:xfrm>
          <a:prstGeom prst="roundRect">
            <a:avLst>
              <a:gd name="adj" fmla="val 1556"/>
            </a:avLst>
          </a:prstGeom>
          <a:solidFill>
            <a:srgbClr val="F2F6F5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0" y="2194560"/>
            <a:ext cx="4709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Future Series A (Planned)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583680" y="288036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AMOUNT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583680" y="313639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$15M–$25M (target $20M)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0" y="365760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INSTRUMENT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583680" y="391363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Series A Preferred Stock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583680" y="443484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TERMS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83680" y="469087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Priced round, lead-negotiated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583680" y="5212080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OF PROCEEDS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583680" y="5468112"/>
            <a:ext cx="4709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sales scale-up, broader team, continued regulatory progression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4F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Barry Michaels, DC, MPA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FC6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Founder &amp; Interim CEO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69494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4F0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Over 50 years of experience creating and operating businesses across multiple industries, paired with a basic science education and authorship of a multi-book published series on healthcare (The Natural Therapies Handbook). Barry intends to remain CEO as long as needed and to stay on the Board following any future leadership transition.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3520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HIRING NOW — FUNDED BY THIS RAISE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3886200"/>
            <a:ext cx="2514600" cy="548640"/>
          </a:xfrm>
          <a:prstGeom prst="roundRect">
            <a:avLst>
              <a:gd name="adj" fmla="val 50000"/>
            </a:avLst>
          </a:prstGeom>
          <a:solidFill>
            <a:srgbClr val="0F6E6E">
              <a:alpha val="80000"/>
            </a:srgbClr>
          </a:solidFill>
          <a:ln w="12700">
            <a:solidFill>
              <a:srgbClr val="3E8B8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388620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Chief Medical Officer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00400" y="3886200"/>
            <a:ext cx="2514600" cy="548640"/>
          </a:xfrm>
          <a:prstGeom prst="roundRect">
            <a:avLst>
              <a:gd name="adj" fmla="val 50000"/>
            </a:avLst>
          </a:prstGeom>
          <a:solidFill>
            <a:srgbClr val="0F6E6E">
              <a:alpha val="80000"/>
            </a:srgbClr>
          </a:solidFill>
          <a:ln w="12700">
            <a:solidFill>
              <a:srgbClr val="3E8B8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0" y="388620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Chief Technology Officer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852160" y="3886200"/>
            <a:ext cx="2514600" cy="548640"/>
          </a:xfrm>
          <a:prstGeom prst="roundRect">
            <a:avLst>
              <a:gd name="adj" fmla="val 50000"/>
            </a:avLst>
          </a:prstGeom>
          <a:solidFill>
            <a:srgbClr val="0F6E6E">
              <a:alpha val="80000"/>
            </a:srgbClr>
          </a:solidFill>
          <a:ln w="12700">
            <a:solidFill>
              <a:srgbClr val="3E8B8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852160" y="388620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Counsel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503920" y="3886200"/>
            <a:ext cx="2514600" cy="548640"/>
          </a:xfrm>
          <a:prstGeom prst="roundRect">
            <a:avLst>
              <a:gd name="adj" fmla="val 50000"/>
            </a:avLst>
          </a:prstGeom>
          <a:solidFill>
            <a:srgbClr val="0F6E6E">
              <a:alpha val="80000"/>
            </a:srgbClr>
          </a:solidFill>
          <a:ln w="12700">
            <a:solidFill>
              <a:srgbClr val="3E8B8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0" y="388620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VP Sales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846320"/>
            <a:ext cx="11064240" cy="0"/>
          </a:xfrm>
          <a:prstGeom prst="line">
            <a:avLst/>
          </a:prstGeom>
          <a:noFill/>
          <a:ln w="12700">
            <a:solidFill>
              <a:srgbClr val="3E8B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50749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CONTACT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53949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info@tachyradiagnostics.com   |   561.769.9976   |   tachyradiagnostics.com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62636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8FB6B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document is a summary for discussion purposes only and does not constitute an offer to sell or a solicitation of an offer to buy any security. Any such offer will be made only pursuant to definitive offering documents. Confidential — not for further distribution.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APP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Closing the loop before and after the visit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64240" cy="786384"/>
          </a:xfrm>
          <a:prstGeom prst="rect">
            <a:avLst/>
          </a:prstGeom>
          <a:solidFill>
            <a:srgbClr val="F2F6F5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947672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Pre-visit intake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794760" y="194767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Patients complete structured intake — symptoms, medications, allergies, history — before the appointment, arriving as an already-populated draft case for review.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77240" y="2734056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Appointment requests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794760" y="273405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Patients request to be seen without a phone call; requests route to staff for confirmation, not automatic booking.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447288"/>
            <a:ext cx="11064240" cy="786384"/>
          </a:xfrm>
          <a:prstGeom prst="rect">
            <a:avLst/>
          </a:prstGeom>
          <a:solidFill>
            <a:srgbClr val="F2F6F5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520440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Physician-confirmed treatment plan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794760" y="352044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the visit, the physician confirms a diagnosis, treatment plan, and medications in patient-facing language — a physician-only-writable record.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77240" y="4306824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Reduced administrative burden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794760" y="4306824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Physicians and staff spend less time on manual intake and scheduling calls; patients arrive already informed.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5020056"/>
            <a:ext cx="11064240" cy="786384"/>
          </a:xfrm>
          <a:prstGeom prst="rect">
            <a:avLst/>
          </a:prstGeom>
          <a:solidFill>
            <a:srgbClr val="F2F6F5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5093208"/>
            <a:ext cx="28346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A4F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clinical data model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794760" y="509320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Reuses the same medication, allergy, and history data model already built for the physician platform.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5943600"/>
            <a:ext cx="11064240" cy="548640"/>
          </a:xfrm>
          <a:prstGeom prst="roundRect">
            <a:avLst>
              <a:gd name="adj" fmla="val 10000"/>
            </a:avLst>
          </a:prstGeom>
          <a:solidFill>
            <a:srgbClr val="FBF1E1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598932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4A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Scope: a functional design prototype using placeholder data only, not yet connected to a live patient population. Requires signed BAAs, encryption at rest, and patient authentication before handling real patient data.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Tachyra Diagnostics, Inc.  —  Confidential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8A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SUBSCRIPTION TIERS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Three tiers of clinical depth, one platform</a:t>
            </a:r>
            <a:endParaRPr lang="en-US" sz="3000" dirty="0"/>
          </a:p>
        </p:txBody>
      </p:sp>
      <p:sp>
        <p:nvSpPr>
          <p:cNvPr id="4" name="Shape 3"/>
          <p:cNvSpPr/>
          <p:nvPr/>
        </p:nvSpPr>
        <p:spPr>
          <a:xfrm>
            <a:off x="548640" y="2011680"/>
            <a:ext cx="3545840" cy="3291840"/>
          </a:xfrm>
          <a:prstGeom prst="roundRect">
            <a:avLst>
              <a:gd name="adj" fmla="val 2456"/>
            </a:avLst>
          </a:prstGeom>
          <a:solidFill>
            <a:srgbClr val="F2F6F5"/>
          </a:solidFill>
          <a:ln/>
        </p:spPr>
      </p:sp>
      <p:sp>
        <p:nvSpPr>
          <p:cNvPr id="5" name="Text 4"/>
          <p:cNvSpPr/>
          <p:nvPr/>
        </p:nvSpPr>
        <p:spPr>
          <a:xfrm>
            <a:off x="731520" y="2240280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Basic Diagnostics</a:t>
            </a:r>
            <a:endParaRPr lang="en-US" sz="1600" dirty="0"/>
          </a:p>
        </p:txBody>
      </p:sp>
      <p:sp>
        <p:nvSpPr>
          <p:cNvPr id="6" name="Text 5"/>
          <p:cNvSpPr/>
          <p:nvPr/>
        </p:nvSpPr>
        <p:spPr>
          <a:xfrm>
            <a:off x="731520" y="2926080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Entry tier — ~70% of base price</a:t>
            </a:r>
            <a:endParaRPr lang="en-US" sz="1200" dirty="0"/>
          </a:p>
        </p:txBody>
      </p:sp>
      <p:sp>
        <p:nvSpPr>
          <p:cNvPr id="7" name="Text 6"/>
          <p:cNvSpPr/>
          <p:nvPr/>
        </p:nvSpPr>
        <p:spPr>
          <a:xfrm>
            <a:off x="731520" y="3584448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Ranked differential diagnosis</a:t>
            </a:r>
            <a:endParaRPr lang="en-US" sz="1200" dirty="0"/>
          </a:p>
        </p:txBody>
      </p:sp>
      <p:sp>
        <p:nvSpPr>
          <p:cNvPr id="8" name="Text 7"/>
          <p:cNvSpPr/>
          <p:nvPr/>
        </p:nvSpPr>
        <p:spPr>
          <a:xfrm>
            <a:off x="731520" y="4242816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Symptom–medication correlation</a:t>
            </a:r>
            <a:endParaRPr lang="en-US" sz="1200" dirty="0"/>
          </a:p>
        </p:txBody>
      </p:sp>
      <p:sp>
        <p:nvSpPr>
          <p:cNvPr id="9" name="Shape 8"/>
          <p:cNvSpPr/>
          <p:nvPr/>
        </p:nvSpPr>
        <p:spPr>
          <a:xfrm>
            <a:off x="4323080" y="2011680"/>
            <a:ext cx="3545840" cy="3291840"/>
          </a:xfrm>
          <a:prstGeom prst="roundRect">
            <a:avLst>
              <a:gd name="adj" fmla="val 2456"/>
            </a:avLst>
          </a:prstGeom>
          <a:solidFill>
            <a:srgbClr val="0A4F4F"/>
          </a:solidFill>
          <a:ln/>
        </p:spPr>
      </p:sp>
      <p:sp>
        <p:nvSpPr>
          <p:cNvPr id="10" name="Text 9"/>
          <p:cNvSpPr/>
          <p:nvPr/>
        </p:nvSpPr>
        <p:spPr>
          <a:xfrm>
            <a:off x="4505960" y="2240280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Standard</a:t>
            </a:r>
            <a:endParaRPr lang="en-US" sz="1600" dirty="0"/>
          </a:p>
        </p:txBody>
      </p:sp>
      <p:sp>
        <p:nvSpPr>
          <p:cNvPr id="11" name="Text 10"/>
          <p:cNvSpPr/>
          <p:nvPr/>
        </p:nvSpPr>
        <p:spPr>
          <a:xfrm>
            <a:off x="4505960" y="2926080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Core tier — 100% of base price</a:t>
            </a:r>
            <a:endParaRPr lang="en-US" sz="1200" dirty="0"/>
          </a:p>
        </p:txBody>
      </p:sp>
      <p:sp>
        <p:nvSpPr>
          <p:cNvPr id="12" name="Text 11"/>
          <p:cNvSpPr/>
          <p:nvPr/>
        </p:nvSpPr>
        <p:spPr>
          <a:xfrm>
            <a:off x="4505960" y="3584448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+ Polypharmacy &amp; duplication checks</a:t>
            </a:r>
            <a:endParaRPr lang="en-US" sz="1200" dirty="0"/>
          </a:p>
        </p:txBody>
      </p:sp>
      <p:sp>
        <p:nvSpPr>
          <p:cNvPr id="13" name="Text 12"/>
          <p:cNvSpPr/>
          <p:nvPr/>
        </p:nvSpPr>
        <p:spPr>
          <a:xfrm>
            <a:off x="4505960" y="4242816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+ Patient portal &amp; population health</a:t>
            </a:r>
            <a:endParaRPr lang="en-US" sz="1200" dirty="0"/>
          </a:p>
        </p:txBody>
      </p:sp>
      <p:sp>
        <p:nvSpPr>
          <p:cNvPr id="14" name="Shape 13"/>
          <p:cNvSpPr/>
          <p:nvPr/>
        </p:nvSpPr>
        <p:spPr>
          <a:xfrm>
            <a:off x="8097520" y="2011680"/>
            <a:ext cx="3545840" cy="3291840"/>
          </a:xfrm>
          <a:prstGeom prst="roundRect">
            <a:avLst>
              <a:gd name="adj" fmla="val 2456"/>
            </a:avLst>
          </a:prstGeom>
          <a:solidFill>
            <a:srgbClr val="F2F6F5"/>
          </a:solidFill>
          <a:ln/>
        </p:spPr>
      </p:sp>
      <p:sp>
        <p:nvSpPr>
          <p:cNvPr id="15" name="Text 14"/>
          <p:cNvSpPr/>
          <p:nvPr/>
        </p:nvSpPr>
        <p:spPr>
          <a:xfrm>
            <a:off x="8280400" y="2240280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4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Premium</a:t>
            </a:r>
            <a:endParaRPr lang="en-US" sz="1600" dirty="0"/>
          </a:p>
        </p:txBody>
      </p:sp>
      <p:sp>
        <p:nvSpPr>
          <p:cNvPr id="16" name="Text 15"/>
          <p:cNvSpPr/>
          <p:nvPr/>
        </p:nvSpPr>
        <p:spPr>
          <a:xfrm>
            <a:off x="8280400" y="2926080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~140% of base price</a:t>
            </a:r>
            <a:endParaRPr lang="en-US" sz="1200" dirty="0"/>
          </a:p>
        </p:txBody>
      </p:sp>
      <p:sp>
        <p:nvSpPr>
          <p:cNvPr id="17" name="Text 16"/>
          <p:cNvSpPr/>
          <p:nvPr/>
        </p:nvSpPr>
        <p:spPr>
          <a:xfrm>
            <a:off x="8280400" y="3584448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+ Full patient history across visits</a:t>
            </a:r>
            <a:endParaRPr lang="en-US" sz="1200" dirty="0"/>
          </a:p>
        </p:txBody>
      </p:sp>
      <p:sp>
        <p:nvSpPr>
          <p:cNvPr id="18" name="Text 17"/>
          <p:cNvSpPr/>
          <p:nvPr/>
        </p:nvSpPr>
        <p:spPr>
          <a:xfrm>
            <a:off x="8280400" y="4242816"/>
            <a:ext cx="3180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+ High-acuity escalation &amp; multi-practice</a:t>
            </a:r>
            <a:endParaRPr lang="en-US" sz="1200" dirty="0"/>
          </a:p>
        </p:txBody>
      </p:sp>
      <p:sp>
        <p:nvSpPr>
          <p:cNvPr id="19" name="Shape 18"/>
          <p:cNvSpPr/>
          <p:nvPr/>
        </p:nvSpPr>
        <p:spPr>
          <a:xfrm>
            <a:off x="548640" y="5613400"/>
            <a:ext cx="11064240" cy="548640"/>
          </a:xfrm>
          <a:prstGeom prst="roundRect">
            <a:avLst>
              <a:gd name="adj" fmla="val 10000"/>
            </a:avLst>
          </a:prstGeom>
          <a:solidFill>
            <a:srgbClr val="FBF1E1"/>
          </a:solidFill>
          <a:ln/>
        </p:spPr>
      </p:sp>
      <p:sp>
        <p:nvSpPr>
          <p:cNvPr id="20" name="Text 19"/>
          <p:cNvSpPr/>
          <p:nvPr/>
        </p:nvSpPr>
        <p:spPr>
          <a:xfrm>
            <a:off x="777240" y="565912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4A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Scope: feature-tier gating layers on top of the panel-size pricing used throughout this plan (see Financial Snapshot). It is a planned commercialization structure — server-side enforcement by tier is a near-term engineering milestone, not yet built into the current demo.</a:t>
            </a:r>
            <a:endParaRPr lang="en-US" sz="1200" dirty="0"/>
          </a:p>
        </p:txBody>
      </p:sp>
      <p:sp>
        <p:nvSpPr>
          <p:cNvPr id="21" name="Text 20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Tachyra Diagnostics, Inc.  —  Confidential</a:t>
            </a:r>
            <a:endParaRPr lang="en-US" sz="900" dirty="0"/>
          </a:p>
        </p:txBody>
      </p:sp>
      <p:sp>
        <p:nvSpPr>
          <p:cNvPr id="22" name="Text 21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47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 xml:space="preserve">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2026-07-15T17:40:06Z</dcterms:created>
  <dcterms:modified xsi:type="dcterms:W3CDTF">2026-07-15T17:40:06Z</dcterms:modified>
</cp:coreProperties>
</file>